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sldIdLst>
    <p:sldId id="257" r:id="rId4"/>
    <p:sldId id="258" r:id="rId5"/>
    <p:sldId id="259" r:id="rId6"/>
    <p:sldId id="262" r:id="rId7"/>
    <p:sldId id="263" r:id="rId8"/>
    <p:sldId id="266" r:id="rId9"/>
    <p:sldId id="268" r:id="rId10"/>
    <p:sldId id="270" r:id="rId11"/>
    <p:sldId id="271" r:id="rId12"/>
    <p:sldId id="276" r:id="rId13"/>
    <p:sldId id="288" r:id="rId14"/>
    <p:sldId id="291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259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7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767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6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2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7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9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68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5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46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6462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3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81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9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8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9843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80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310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5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1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33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58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606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818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0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75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8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6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825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794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41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1848">
          <p15:clr>
            <a:srgbClr val="F26B43"/>
          </p15:clr>
        </p15:guide>
        <p15:guide id="4294967295" orient="horz" pos="3960">
          <p15:clr>
            <a:srgbClr val="F26B43"/>
          </p15:clr>
        </p15:guide>
        <p15:guide id="4294967295" orient="horz" pos="1536">
          <p15:clr>
            <a:srgbClr val="F26B43"/>
          </p15:clr>
        </p15:guide>
        <p15:guide id="4294967295" orient="horz" pos="3840">
          <p15:clr>
            <a:srgbClr val="F26B43"/>
          </p15:clr>
        </p15:guide>
        <p15:guide id="4294967295" pos="4416">
          <p15:clr>
            <a:srgbClr val="F26B43"/>
          </p15:clr>
        </p15:guide>
        <p15:guide id="4294967295" pos="4800">
          <p15:clr>
            <a:srgbClr val="F26B43"/>
          </p15:clr>
        </p15:guide>
        <p15:guide id="4294967295" orient="horz" pos="360">
          <p15:clr>
            <a:srgbClr val="F26B43"/>
          </p15:clr>
        </p15:guide>
        <p15:guide id="4294967295" pos="7368">
          <p15:clr>
            <a:srgbClr val="F26B43"/>
          </p15:clr>
        </p15:guide>
        <p15:guide id="4294967295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7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73C28A-9DC2-45B1-BAC2-7787CE090263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C6C67A-20B1-4D0E-B118-45005D0CDA3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70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1546" y="3114135"/>
            <a:ext cx="8818747" cy="1567927"/>
          </a:xfrm>
        </p:spPr>
        <p:txBody>
          <a:bodyPr>
            <a:normAutofit fontScale="90000"/>
          </a:bodyPr>
          <a:lstStyle/>
          <a:p>
            <a:r>
              <a:rPr lang="en-US" sz="7300" dirty="0" smtClean="0"/>
              <a:t>Indigenous peoples’ fellow</a:t>
            </a:r>
            <a:br>
              <a:rPr lang="en-US" sz="7300" dirty="0" smtClean="0"/>
            </a:br>
            <a:r>
              <a:rPr lang="en-US" sz="2300" dirty="0"/>
              <a:t>2019-2020</a:t>
            </a:r>
            <a:r>
              <a:rPr lang="en-US" sz="8000" dirty="0"/>
              <a:t/>
            </a:r>
            <a:br>
              <a:rPr lang="en-US" sz="8000" dirty="0"/>
            </a:br>
            <a:endParaRPr lang="en-US" sz="7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45" y="4753154"/>
            <a:ext cx="9070848" cy="534837"/>
          </a:xfrm>
        </p:spPr>
        <p:txBody>
          <a:bodyPr>
            <a:normAutofit/>
          </a:bodyPr>
          <a:lstStyle/>
          <a:p>
            <a:r>
              <a:rPr lang="en-US" sz="2100" b="1" i="1" dirty="0" smtClean="0">
                <a:latin typeface="Agency FB" panose="020B0503020202020204" pitchFamily="34" charset="0"/>
              </a:rPr>
              <a:t>Presented by </a:t>
            </a:r>
            <a:r>
              <a:rPr lang="en-US" sz="2100" b="1" i="1" dirty="0" err="1" smtClean="0">
                <a:latin typeface="Agency FB" panose="020B0503020202020204" pitchFamily="34" charset="0"/>
              </a:rPr>
              <a:t>Barsha</a:t>
            </a:r>
            <a:r>
              <a:rPr lang="en-US" sz="2100" b="1" i="1" dirty="0" smtClean="0">
                <a:latin typeface="Agency FB" panose="020B0503020202020204" pitchFamily="34" charset="0"/>
              </a:rPr>
              <a:t> </a:t>
            </a:r>
            <a:r>
              <a:rPr lang="en-US" sz="2100" b="1" i="1" dirty="0" err="1" smtClean="0">
                <a:latin typeface="Agency FB" panose="020B0503020202020204" pitchFamily="34" charset="0"/>
              </a:rPr>
              <a:t>Lekhi</a:t>
            </a:r>
            <a:r>
              <a:rPr lang="en-US" sz="2100" b="1" i="1" dirty="0" smtClean="0">
                <a:latin typeface="Agency FB" panose="020B0503020202020204" pitchFamily="34" charset="0"/>
              </a:rPr>
              <a:t>, Nepal</a:t>
            </a:r>
            <a:endParaRPr lang="en-US" sz="2100" b="1" i="1" dirty="0">
              <a:latin typeface="Agency FB" panose="020B05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74" y="602919"/>
            <a:ext cx="5067389" cy="16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17623" y="740766"/>
            <a:ext cx="50291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spcBef>
                <a:spcPts val="0"/>
              </a:spcBef>
              <a:spcAft>
                <a:spcPts val="0"/>
              </a:spcAft>
            </a:pPr>
            <a:r>
              <a:rPr lang="en-US" sz="2500" b="1" u="sng" dirty="0">
                <a:solidFill>
                  <a:srgbClr val="0070C0"/>
                </a:solidFill>
                <a:ea typeface="Times New Roman" panose="02020603050405020304" pitchFamily="18" charset="0"/>
              </a:rPr>
              <a:t>Video documentation </a:t>
            </a:r>
          </a:p>
          <a:p>
            <a:pPr marR="0" lvl="1" algn="just">
              <a:spcBef>
                <a:spcPts val="0"/>
              </a:spcBef>
              <a:spcAft>
                <a:spcPts val="0"/>
              </a:spcAft>
            </a:pPr>
            <a:endParaRPr lang="en-US" sz="2500" b="1" u="sng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err="1" smtClean="0">
                <a:ea typeface="Times New Roman" panose="02020603050405020304" pitchFamily="18" charset="0"/>
              </a:rPr>
              <a:t>Baidawas</a:t>
            </a:r>
            <a:r>
              <a:rPr lang="en-US" sz="2500" dirty="0" smtClean="0">
                <a:ea typeface="Times New Roman" panose="02020603050405020304" pitchFamily="18" charset="0"/>
              </a:rPr>
              <a:t> </a:t>
            </a:r>
            <a:r>
              <a:rPr lang="en-US" sz="2500" dirty="0">
                <a:ea typeface="Times New Roman" panose="02020603050405020304" pitchFamily="18" charset="0"/>
              </a:rPr>
              <a:t>were interviewed during the solar distribution program in </a:t>
            </a:r>
            <a:r>
              <a:rPr lang="en-US" sz="2500" dirty="0" err="1">
                <a:ea typeface="Times New Roman" panose="02020603050405020304" pitchFamily="18" charset="0"/>
              </a:rPr>
              <a:t>Bardia</a:t>
            </a:r>
            <a:r>
              <a:rPr lang="en-US" sz="2500" dirty="0">
                <a:ea typeface="Times New Roman" panose="02020603050405020304" pitchFamily="18" charset="0"/>
              </a:rPr>
              <a:t>. </a:t>
            </a:r>
            <a:endParaRPr lang="en-US" sz="2500" dirty="0" smtClean="0">
              <a:ea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 smtClean="0">
                <a:ea typeface="Times New Roman" panose="02020603050405020304" pitchFamily="18" charset="0"/>
              </a:rPr>
              <a:t>The </a:t>
            </a:r>
            <a:r>
              <a:rPr lang="en-US" sz="2500" dirty="0">
                <a:ea typeface="Times New Roman" panose="02020603050405020304" pitchFamily="18" charset="0"/>
              </a:rPr>
              <a:t>interviews were compiled in a documentary video which can be published in YouTube and other social media platforms</a:t>
            </a:r>
            <a:r>
              <a:rPr lang="en-US" sz="2500" dirty="0" smtClean="0">
                <a:ea typeface="Times New Roman" panose="02020603050405020304" pitchFamily="18" charset="0"/>
              </a:rPr>
              <a:t>.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a typeface="Times New Roman" panose="02020603050405020304" pitchFamily="18" charset="0"/>
            </a:endParaRPr>
          </a:p>
          <a:p>
            <a:pPr marL="457200" marR="0" algn="just">
              <a:spcBef>
                <a:spcPts val="0"/>
              </a:spcBef>
              <a:spcAft>
                <a:spcPts val="800"/>
              </a:spcAft>
            </a:pPr>
            <a:r>
              <a:rPr lang="en-US" sz="2500" u="sng" dirty="0">
                <a:ea typeface="Times New Roman" panose="02020603050405020304" pitchFamily="18" charset="0"/>
              </a:rPr>
              <a:t>https://</a:t>
            </a:r>
            <a:r>
              <a:rPr lang="en-US" sz="2500" u="sng" dirty="0" err="1">
                <a:ea typeface="Times New Roman" panose="02020603050405020304" pitchFamily="18" charset="0"/>
              </a:rPr>
              <a:t>www.youtube.com</a:t>
            </a:r>
            <a:r>
              <a:rPr lang="en-US" sz="2500" u="sng" dirty="0">
                <a:ea typeface="Times New Roman" panose="02020603050405020304" pitchFamily="18" charset="0"/>
              </a:rPr>
              <a:t>/</a:t>
            </a:r>
            <a:r>
              <a:rPr lang="en-US" sz="2500" u="sng" dirty="0" err="1">
                <a:ea typeface="Times New Roman" panose="02020603050405020304" pitchFamily="18" charset="0"/>
              </a:rPr>
              <a:t>watch?v</a:t>
            </a:r>
            <a:r>
              <a:rPr lang="en-US" sz="2500" u="sng" dirty="0">
                <a:ea typeface="Times New Roman" panose="02020603050405020304" pitchFamily="18" charset="0"/>
              </a:rPr>
              <a:t>=</a:t>
            </a:r>
            <a:r>
              <a:rPr lang="en-US" sz="2500" u="sng" dirty="0" err="1">
                <a:ea typeface="Times New Roman" panose="02020603050405020304" pitchFamily="18" charset="0"/>
              </a:rPr>
              <a:t>wFPYNmCHaoE</a:t>
            </a:r>
            <a:endParaRPr lang="en-US" sz="25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091" r="32712" b="8551"/>
          <a:stretch/>
        </p:blipFill>
        <p:spPr>
          <a:xfrm>
            <a:off x="308648" y="740766"/>
            <a:ext cx="6644945" cy="4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+mn-lt"/>
              </a:rPr>
              <a:t>LEARNINGS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7815" y="1808372"/>
            <a:ext cx="10515600" cy="4351338"/>
          </a:xfrm>
        </p:spPr>
        <p:txBody>
          <a:bodyPr>
            <a:normAutofit/>
          </a:bodyPr>
          <a:lstStyle/>
          <a:p>
            <a:r>
              <a:rPr lang="en-US" sz="2500" dirty="0" smtClean="0"/>
              <a:t>Attending </a:t>
            </a:r>
            <a:r>
              <a:rPr lang="en-US" sz="2500" dirty="0" smtClean="0">
                <a:solidFill>
                  <a:srgbClr val="0070C0"/>
                </a:solidFill>
              </a:rPr>
              <a:t>international workshops like COP 25, and </a:t>
            </a:r>
            <a:r>
              <a:rPr lang="en-US" sz="2500" dirty="0" err="1" smtClean="0">
                <a:solidFill>
                  <a:srgbClr val="0070C0"/>
                </a:solidFill>
              </a:rPr>
              <a:t>RDIYSE</a:t>
            </a:r>
            <a:r>
              <a:rPr lang="en-US" sz="2500" dirty="0" smtClean="0">
                <a:solidFill>
                  <a:srgbClr val="0070C0"/>
                </a:solidFill>
              </a:rPr>
              <a:t> </a:t>
            </a:r>
            <a:r>
              <a:rPr lang="en-US" sz="2500" dirty="0" smtClean="0"/>
              <a:t>was entirely a </a:t>
            </a:r>
            <a:r>
              <a:rPr lang="en-US" sz="2500" dirty="0"/>
              <a:t>new experience and exposure. </a:t>
            </a:r>
            <a:endParaRPr lang="en-US" sz="2500" dirty="0" smtClean="0"/>
          </a:p>
          <a:p>
            <a:r>
              <a:rPr lang="en-US" sz="2500" dirty="0" smtClean="0"/>
              <a:t>Learnt </a:t>
            </a:r>
            <a:r>
              <a:rPr lang="en-US" sz="2500" dirty="0"/>
              <a:t>about </a:t>
            </a:r>
            <a:r>
              <a:rPr lang="en-US" sz="2500" dirty="0">
                <a:solidFill>
                  <a:srgbClr val="0070C0"/>
                </a:solidFill>
              </a:rPr>
              <a:t>Indigenous issues from various landscapes </a:t>
            </a:r>
            <a:r>
              <a:rPr lang="en-US" sz="2500" dirty="0"/>
              <a:t>(land, marine, and mountain). </a:t>
            </a:r>
            <a:endParaRPr lang="en-US" sz="2500" dirty="0" smtClean="0"/>
          </a:p>
          <a:p>
            <a:r>
              <a:rPr lang="en-US" sz="2500" dirty="0"/>
              <a:t>helped in building networks and </a:t>
            </a:r>
            <a:r>
              <a:rPr lang="en-US" sz="2500" dirty="0" smtClean="0"/>
              <a:t>communication- </a:t>
            </a:r>
            <a:r>
              <a:rPr lang="en-US" sz="2500" dirty="0" smtClean="0">
                <a:solidFill>
                  <a:srgbClr val="0070C0"/>
                </a:solidFill>
              </a:rPr>
              <a:t>able to work in a project </a:t>
            </a:r>
            <a:r>
              <a:rPr lang="en-US" sz="2500" dirty="0" smtClean="0"/>
              <a:t>of UNESCO and AIPP.</a:t>
            </a:r>
          </a:p>
          <a:p>
            <a:r>
              <a:rPr lang="en-US" sz="2500" dirty="0"/>
              <a:t>gave the idea of leading/directing an </a:t>
            </a:r>
            <a:r>
              <a:rPr lang="en-US" sz="2500" dirty="0">
                <a:solidFill>
                  <a:srgbClr val="0070C0"/>
                </a:solidFill>
              </a:rPr>
              <a:t>indigenous social enterprise</a:t>
            </a:r>
            <a:r>
              <a:rPr lang="en-US" sz="2500" dirty="0"/>
              <a:t>. Learnt about business skills: branding, marketing and e-commerce skills. </a:t>
            </a:r>
          </a:p>
          <a:p>
            <a:endParaRPr lang="en-US" sz="25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0565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574" y="947394"/>
            <a:ext cx="9271622" cy="1413068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70C0"/>
                </a:solidFill>
              </a:rPr>
              <a:t>FUTURE </a:t>
            </a:r>
            <a:r>
              <a:rPr lang="en-US" sz="3500" b="1" dirty="0" smtClean="0">
                <a:solidFill>
                  <a:srgbClr val="0070C0"/>
                </a:solidFill>
              </a:rPr>
              <a:t>PLANS</a:t>
            </a:r>
            <a:endParaRPr lang="en-US" sz="35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585" y="2360462"/>
            <a:ext cx="10515600" cy="4351338"/>
          </a:xfrm>
        </p:spPr>
        <p:txBody>
          <a:bodyPr>
            <a:normAutofit/>
          </a:bodyPr>
          <a:lstStyle/>
          <a:p>
            <a:r>
              <a:rPr lang="en-US" sz="2700" dirty="0" smtClean="0"/>
              <a:t>Work </a:t>
            </a:r>
            <a:r>
              <a:rPr lang="en-US" sz="2700" dirty="0" smtClean="0"/>
              <a:t>under </a:t>
            </a:r>
            <a:r>
              <a:rPr lang="en-US" sz="2700" dirty="0" smtClean="0">
                <a:solidFill>
                  <a:schemeClr val="accent1">
                    <a:lumMod val="75000"/>
                  </a:schemeClr>
                </a:solidFill>
              </a:rPr>
              <a:t>SGP projects directly or indirectly </a:t>
            </a:r>
          </a:p>
          <a:p>
            <a:r>
              <a:rPr lang="en-US" sz="2700" dirty="0" smtClean="0"/>
              <a:t>Promote SGP products/services like improved cooking stoves, 3D printing, aquaponics, </a:t>
            </a:r>
            <a:r>
              <a:rPr lang="en-US" sz="2700" dirty="0" smtClean="0"/>
              <a:t>smart village concept, </a:t>
            </a:r>
            <a:r>
              <a:rPr lang="en-US" sz="2700" dirty="0" smtClean="0"/>
              <a:t>homestay</a:t>
            </a:r>
            <a:r>
              <a:rPr lang="en-US" sz="2700" dirty="0" smtClean="0"/>
              <a:t>, </a:t>
            </a:r>
            <a:r>
              <a:rPr lang="en-US" sz="2700" dirty="0" smtClean="0"/>
              <a:t>etc. – larger audience in my social media handles. </a:t>
            </a:r>
            <a:endParaRPr lang="en-US" sz="2700" dirty="0" smtClean="0"/>
          </a:p>
          <a:p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Entrepreneur : 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Aluminum </a:t>
            </a:r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recycled jewelry </a:t>
            </a:r>
            <a:r>
              <a:rPr lang="en-US" sz="2700" dirty="0" smtClean="0"/>
              <a:t>(</a:t>
            </a:r>
            <a:r>
              <a:rPr lang="en-US" sz="2700" i="1" dirty="0" smtClean="0"/>
              <a:t>beer/red bull </a:t>
            </a:r>
            <a:r>
              <a:rPr lang="en-US" sz="2700" i="1" dirty="0" smtClean="0"/>
              <a:t>cans</a:t>
            </a:r>
            <a:r>
              <a:rPr lang="en-US" sz="2700" dirty="0" smtClean="0"/>
              <a:t>)</a:t>
            </a:r>
            <a:br>
              <a:rPr lang="en-US" sz="2700" dirty="0" smtClean="0"/>
            </a:br>
            <a:r>
              <a:rPr lang="en-US" sz="2700" dirty="0" smtClean="0"/>
              <a:t>Waste to ornaments</a:t>
            </a: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9516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24" y="664234"/>
            <a:ext cx="9462218" cy="53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6883" y="1052423"/>
            <a:ext cx="8765875" cy="1576971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Description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222" y="2371725"/>
            <a:ext cx="10515600" cy="448627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National </a:t>
            </a:r>
            <a:r>
              <a:rPr lang="en-US" sz="2800" b="1" dirty="0" smtClean="0">
                <a:solidFill>
                  <a:srgbClr val="0070C0"/>
                </a:solidFill>
              </a:rPr>
              <a:t>Indigenous Peoples </a:t>
            </a:r>
            <a:r>
              <a:rPr lang="en-US" sz="2800" b="1" dirty="0" smtClean="0">
                <a:solidFill>
                  <a:srgbClr val="0070C0"/>
                </a:solidFill>
              </a:rPr>
              <a:t>Fellowship, Nepal.</a:t>
            </a: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Total grant of the fellowship – 20,000 USD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Focal Area: Indigenous Peoples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Started on </a:t>
            </a:r>
            <a:r>
              <a:rPr lang="en-US" sz="2800" b="1" dirty="0" smtClean="0">
                <a:solidFill>
                  <a:srgbClr val="0070C0"/>
                </a:solidFill>
              </a:rPr>
              <a:t>June 2019 to December 2020 </a:t>
            </a:r>
            <a:r>
              <a:rPr lang="en-US" sz="2800" dirty="0" smtClean="0"/>
              <a:t>~ 19 months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Total beneficiaries: </a:t>
            </a:r>
            <a:r>
              <a:rPr lang="en-US" sz="2800" b="1" dirty="0" smtClean="0">
                <a:solidFill>
                  <a:srgbClr val="0070C0"/>
                </a:solidFill>
              </a:rPr>
              <a:t>82 ; 8 direct, 74 </a:t>
            </a:r>
            <a:r>
              <a:rPr lang="en-US" sz="2800" dirty="0" smtClean="0"/>
              <a:t>through training and capacity building programs. </a:t>
            </a:r>
          </a:p>
        </p:txBody>
      </p:sp>
    </p:spTree>
    <p:extLst>
      <p:ext uri="{BB962C8B-B14F-4D97-AF65-F5344CB8AC3E}">
        <p14:creationId xmlns:p14="http://schemas.microsoft.com/office/powerpoint/2010/main" val="323427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8083" y="971011"/>
            <a:ext cx="10515600" cy="434022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MAIN OBJECTIVE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	a. </a:t>
            </a:r>
            <a:r>
              <a:rPr lang="en-US" sz="2800" dirty="0" smtClean="0">
                <a:cs typeface="Arial" panose="020B0604020202020204" pitchFamily="34" charset="0"/>
              </a:rPr>
              <a:t>aims to develop 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capacity of IP fellow </a:t>
            </a:r>
            <a:r>
              <a:rPr lang="en-US" sz="2800" dirty="0" smtClean="0">
                <a:cs typeface="Arial" panose="020B0604020202020204" pitchFamily="34" charset="0"/>
              </a:rPr>
              <a:t>and 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strengthen IP institutions </a:t>
            </a:r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in Nepal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b. </a:t>
            </a:r>
            <a:r>
              <a:rPr lang="en-US" sz="2800" dirty="0">
                <a:cs typeface="Arial" panose="020B0604020202020204" pitchFamily="34" charset="0"/>
              </a:rPr>
              <a:t>Increase the 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portfolio of projects </a:t>
            </a:r>
            <a:r>
              <a:rPr lang="en-US" sz="2800" dirty="0">
                <a:cs typeface="Arial" panose="020B0604020202020204" pitchFamily="34" charset="0"/>
              </a:rPr>
              <a:t>led by indigenous peoples, 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>
                <a:cs typeface="Arial" panose="020B0604020202020204" pitchFamily="34" charset="0"/>
              </a:rPr>
              <a:t>within the </a:t>
            </a:r>
            <a:r>
              <a:rPr lang="en-US" sz="2800" dirty="0" err="1">
                <a:cs typeface="Arial" panose="020B0604020202020204" pitchFamily="34" charset="0"/>
              </a:rPr>
              <a:t>SGP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endParaRPr lang="en-US" sz="2800" dirty="0" smtClean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	</a:t>
            </a:r>
            <a:r>
              <a:rPr lang="en-US" sz="2800" dirty="0" smtClean="0">
                <a:cs typeface="Arial" panose="020B0604020202020204" pitchFamily="34" charset="0"/>
              </a:rPr>
              <a:t>c. </a:t>
            </a:r>
            <a:r>
              <a:rPr lang="en-US" sz="2800" dirty="0">
                <a:cs typeface="Arial" panose="020B0604020202020204" pitchFamily="34" charset="0"/>
              </a:rPr>
              <a:t>Demonstrate 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modalities for grant-making </a:t>
            </a:r>
            <a:r>
              <a:rPr lang="en-US" sz="2800" dirty="0">
                <a:cs typeface="Arial" panose="020B0604020202020204" pitchFamily="34" charset="0"/>
              </a:rPr>
              <a:t>which are governed with the direct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involvement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of indigenous peoples</a:t>
            </a:r>
            <a:r>
              <a:rPr lang="en-US" sz="2800" dirty="0"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6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229475" y="676275"/>
            <a:ext cx="4962525" cy="54911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demonstrated </a:t>
            </a:r>
            <a:r>
              <a:rPr lang="en-US" sz="2500" dirty="0">
                <a:solidFill>
                  <a:srgbClr val="0070C0"/>
                </a:solidFill>
              </a:rPr>
              <a:t>modalities for grant making</a:t>
            </a:r>
            <a:r>
              <a:rPr lang="en-US" sz="2500" dirty="0"/>
              <a:t> with direct involvement of IP, </a:t>
            </a:r>
          </a:p>
          <a:p>
            <a:pPr marL="0" indent="0">
              <a:buNone/>
            </a:pPr>
            <a:r>
              <a:rPr lang="en-US" sz="2500" dirty="0" smtClean="0">
                <a:solidFill>
                  <a:srgbClr val="0070C0"/>
                </a:solidFill>
              </a:rPr>
              <a:t>shared </a:t>
            </a:r>
            <a:r>
              <a:rPr lang="en-US" sz="2500" dirty="0">
                <a:solidFill>
                  <a:srgbClr val="0070C0"/>
                </a:solidFill>
              </a:rPr>
              <a:t>the status </a:t>
            </a:r>
            <a:r>
              <a:rPr lang="en-US" sz="2500" dirty="0"/>
              <a:t>of Indigenous Peoples' Profile, 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shared </a:t>
            </a:r>
            <a:r>
              <a:rPr lang="en-US" sz="2500" dirty="0"/>
              <a:t>the </a:t>
            </a:r>
            <a:r>
              <a:rPr lang="en-US" sz="2500" dirty="0">
                <a:solidFill>
                  <a:srgbClr val="0070C0"/>
                </a:solidFill>
              </a:rPr>
              <a:t>ongoing </a:t>
            </a:r>
            <a:r>
              <a:rPr lang="en-US" sz="2500" dirty="0" err="1">
                <a:solidFill>
                  <a:srgbClr val="0070C0"/>
                </a:solidFill>
              </a:rPr>
              <a:t>SGP</a:t>
            </a:r>
            <a:r>
              <a:rPr lang="en-US" sz="2500" dirty="0">
                <a:solidFill>
                  <a:srgbClr val="0070C0"/>
                </a:solidFill>
              </a:rPr>
              <a:t> project </a:t>
            </a:r>
            <a:r>
              <a:rPr lang="en-US" sz="2500" dirty="0"/>
              <a:t>to IPOs for easy and clear understanding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368" r="15845" b="19976"/>
          <a:stretch/>
        </p:blipFill>
        <p:spPr>
          <a:xfrm>
            <a:off x="595224" y="448573"/>
            <a:ext cx="3433312" cy="3734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3899" b="10692"/>
          <a:stretch/>
        </p:blipFill>
        <p:spPr>
          <a:xfrm>
            <a:off x="595224" y="3421813"/>
            <a:ext cx="6119441" cy="3001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1230" y="675737"/>
            <a:ext cx="6996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Organized a Consultation meeting with IPOs</a:t>
            </a:r>
          </a:p>
        </p:txBody>
      </p:sp>
    </p:spTree>
    <p:extLst>
      <p:ext uri="{BB962C8B-B14F-4D97-AF65-F5344CB8AC3E}">
        <p14:creationId xmlns:p14="http://schemas.microsoft.com/office/powerpoint/2010/main" val="26332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8031163" y="655638"/>
            <a:ext cx="4160837" cy="238125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3300" b="1" dirty="0" smtClean="0">
                <a:solidFill>
                  <a:srgbClr val="0070C0"/>
                </a:solidFill>
              </a:rPr>
              <a:t>Orientation </a:t>
            </a:r>
            <a:r>
              <a:rPr lang="en-US" sz="3300" b="1" dirty="0">
                <a:solidFill>
                  <a:srgbClr val="0070C0"/>
                </a:solidFill>
              </a:rPr>
              <a:t>Program on </a:t>
            </a:r>
            <a:endParaRPr lang="en-US" sz="3300" b="1" dirty="0" smtClean="0">
              <a:solidFill>
                <a:srgbClr val="0070C0"/>
              </a:solidFill>
            </a:endParaRPr>
          </a:p>
          <a:p>
            <a:pPr marL="0" lvl="0" indent="0">
              <a:buNone/>
            </a:pPr>
            <a:r>
              <a:rPr lang="en-US" sz="3300" b="1" dirty="0" smtClean="0">
                <a:solidFill>
                  <a:srgbClr val="0070C0"/>
                </a:solidFill>
              </a:rPr>
              <a:t>SGP </a:t>
            </a:r>
            <a:r>
              <a:rPr lang="en-US" sz="3300" b="1" dirty="0">
                <a:solidFill>
                  <a:srgbClr val="0070C0"/>
                </a:solidFill>
              </a:rPr>
              <a:t>Proposal </a:t>
            </a:r>
            <a:r>
              <a:rPr lang="en-US" sz="3300" b="1" dirty="0" smtClean="0">
                <a:solidFill>
                  <a:srgbClr val="0070C0"/>
                </a:solidFill>
              </a:rPr>
              <a:t>Writing</a:t>
            </a:r>
            <a:endParaRPr lang="en-US" sz="33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2894" r="377" b="11949"/>
          <a:stretch/>
        </p:blipFill>
        <p:spPr>
          <a:xfrm>
            <a:off x="393940" y="655607"/>
            <a:ext cx="7661193" cy="3743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940" y="4545969"/>
            <a:ext cx="68752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to different IP </a:t>
            </a:r>
            <a:r>
              <a:rPr lang="en-US" sz="2800" dirty="0" smtClean="0"/>
              <a:t>organizations </a:t>
            </a:r>
            <a:r>
              <a:rPr lang="en-US" sz="2800" dirty="0"/>
              <a:t>in Nepal.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Shared entrepreneurial learnings from "Regional Dialogue on Indigenous Youth Social Entrepreneurship"</a:t>
            </a:r>
          </a:p>
        </p:txBody>
      </p:sp>
    </p:spTree>
    <p:extLst>
      <p:ext uri="{BB962C8B-B14F-4D97-AF65-F5344CB8AC3E}">
        <p14:creationId xmlns:p14="http://schemas.microsoft.com/office/powerpoint/2010/main" val="5172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2"/>
          <a:stretch/>
        </p:blipFill>
        <p:spPr>
          <a:xfrm>
            <a:off x="1592580" y="662939"/>
            <a:ext cx="6614160" cy="36804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0"/>
            <a:ext cx="6400800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468120"/>
            <a:ext cx="6816090" cy="45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81824" y="877238"/>
            <a:ext cx="46767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a typeface="Times New Roman" panose="02020603050405020304" pitchFamily="18" charset="0"/>
              </a:rPr>
              <a:t>Supported Baidhawa with Solar </a:t>
            </a:r>
            <a:r>
              <a:rPr lang="en-US" sz="2800" b="1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Dryer</a:t>
            </a:r>
          </a:p>
          <a:p>
            <a:pPr marL="457200" marR="0" algn="just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500" b="1" dirty="0" smtClean="0">
                <a:ea typeface="Times New Roman" panose="02020603050405020304" pitchFamily="18" charset="0"/>
              </a:rPr>
              <a:t>Alternative renewable energy to IPs to meet their needs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2500" b="1" dirty="0" smtClean="0">
                <a:ea typeface="Times New Roman" panose="02020603050405020304" pitchFamily="18" charset="0"/>
              </a:rPr>
              <a:t>One way to combat cc effects- shift to solar energy (renewable energy technology)</a:t>
            </a:r>
            <a:r>
              <a:rPr lang="en-US" sz="2500" b="1" dirty="0" smtClean="0">
                <a:ea typeface="Times New Roman" panose="02020603050405020304" pitchFamily="18" charset="0"/>
              </a:rPr>
              <a:t> </a:t>
            </a:r>
            <a:endParaRPr lang="en-US" sz="2500" b="1" dirty="0"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877237"/>
            <a:ext cx="6777039" cy="47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966" y="132380"/>
            <a:ext cx="606730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a typeface="Times New Roman" panose="02020603050405020304" pitchFamily="18" charset="0"/>
              </a:rPr>
              <a:t>Participation in </a:t>
            </a:r>
            <a:r>
              <a:rPr lang="en-US" sz="2500" b="1" dirty="0">
                <a:solidFill>
                  <a:srgbClr val="0070C0"/>
                </a:solidFill>
                <a:ea typeface="Times New Roman" panose="02020603050405020304" pitchFamily="18" charset="0"/>
              </a:rPr>
              <a:t>International workshops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u="sng" dirty="0">
                <a:ea typeface="Times New Roman" panose="02020603050405020304" pitchFamily="18" charset="0"/>
              </a:rPr>
              <a:t>Attended </a:t>
            </a:r>
            <a:r>
              <a:rPr lang="en-US" sz="2500" b="1" u="sng" dirty="0">
                <a:solidFill>
                  <a:srgbClr val="0070C0"/>
                </a:solidFill>
                <a:ea typeface="Times New Roman" panose="02020603050405020304" pitchFamily="18" charset="0"/>
              </a:rPr>
              <a:t>COP </a:t>
            </a:r>
            <a:r>
              <a:rPr lang="en-US" sz="2500" b="1" u="sng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25</a:t>
            </a:r>
            <a:r>
              <a:rPr lang="en-US" sz="2500" u="sng" dirty="0" smtClean="0">
                <a:ea typeface="Times New Roman" panose="02020603050405020304" pitchFamily="18" charset="0"/>
              </a:rPr>
              <a:t>, Madrid Spain </a:t>
            </a:r>
            <a:endParaRPr lang="en-US" sz="2500" dirty="0" smtClean="0"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/>
              <a:t>Participated in </a:t>
            </a:r>
            <a:r>
              <a:rPr lang="en-US" sz="2500" b="1" dirty="0">
                <a:solidFill>
                  <a:srgbClr val="0070C0"/>
                </a:solidFill>
              </a:rPr>
              <a:t>Pre-cop Panel discussion </a:t>
            </a:r>
            <a:r>
              <a:rPr lang="en-US" sz="2500" dirty="0" smtClean="0"/>
              <a:t>by </a:t>
            </a:r>
            <a:r>
              <a:rPr lang="en-US" sz="2500" dirty="0"/>
              <a:t>Nepalese Youth for </a:t>
            </a:r>
            <a:r>
              <a:rPr lang="en-US" sz="2500" dirty="0" smtClean="0"/>
              <a:t>Climate Action (</a:t>
            </a:r>
            <a:r>
              <a:rPr lang="en-US" sz="2500" dirty="0" err="1" smtClean="0"/>
              <a:t>NYCA</a:t>
            </a:r>
            <a:r>
              <a:rPr lang="en-US" sz="2500" dirty="0" smtClean="0"/>
              <a:t>)</a:t>
            </a:r>
            <a:endParaRPr lang="en-US" sz="25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8"/>
          <a:stretch/>
        </p:blipFill>
        <p:spPr>
          <a:xfrm rot="5400000">
            <a:off x="5419" y="769133"/>
            <a:ext cx="5244861" cy="4328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433" y="5684808"/>
            <a:ext cx="4818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Pictures from Panel discussion on "Transforming humanity's interface with nature, building on indigenous values" in </a:t>
            </a:r>
            <a:r>
              <a:rPr lang="en-US" dirty="0" smtClean="0"/>
              <a:t>Resilience Lab.</a:t>
            </a:r>
            <a:endParaRPr lang="en-US" dirty="0"/>
          </a:p>
        </p:txBody>
      </p:sp>
      <p:pic>
        <p:nvPicPr>
          <p:cNvPr id="7" name="Picture 6" descr="D:\photos\mi\New folder\IMG-20191208-WA000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77" y="2358935"/>
            <a:ext cx="6067302" cy="441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7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8" y="672393"/>
            <a:ext cx="6280031" cy="47100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96021" y="614564"/>
            <a:ext cx="4304584" cy="4825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Joined </a:t>
            </a:r>
            <a:r>
              <a:rPr lang="en-US" sz="25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Panel discussion 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as one of the panelist on "</a:t>
            </a:r>
            <a:r>
              <a:rPr lang="en-US" sz="2500" dirty="0" err="1">
                <a:ea typeface="Calibri" panose="020F0502020204030204" pitchFamily="34" charset="0"/>
                <a:cs typeface="Times New Roman" panose="02020603050405020304" pitchFamily="18" charset="0"/>
              </a:rPr>
              <a:t>NDC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 implementation and raising ambition". </a:t>
            </a:r>
            <a:endParaRPr lang="en-US" sz="25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Gave 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my views on how </a:t>
            </a:r>
            <a:r>
              <a:rPr lang="en-US" sz="25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engaging IP in </a:t>
            </a:r>
            <a:r>
              <a:rPr lang="en-US" sz="2500" b="1" dirty="0" err="1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NDC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 can be milestone for achieving the </a:t>
            </a:r>
            <a:r>
              <a:rPr lang="en-US" sz="2500" dirty="0" err="1">
                <a:ea typeface="Calibri" panose="020F0502020204030204" pitchFamily="34" charset="0"/>
                <a:cs typeface="Times New Roman" panose="02020603050405020304" pitchFamily="18" charset="0"/>
              </a:rPr>
              <a:t>NDC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 ambition. </a:t>
            </a:r>
            <a:endParaRPr lang="en-US" sz="25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Also 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talked about </a:t>
            </a:r>
            <a:r>
              <a:rPr lang="en-US" sz="2500" dirty="0" err="1">
                <a:ea typeface="Calibri" panose="020F0502020204030204" pitchFamily="34" charset="0"/>
                <a:cs typeface="Times New Roman" panose="02020603050405020304" pitchFamily="18" charset="0"/>
              </a:rPr>
              <a:t>GEF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a typeface="Calibri" panose="020F0502020204030204" pitchFamily="34" charset="0"/>
                <a:cs typeface="Times New Roman" panose="02020603050405020304" pitchFamily="18" charset="0"/>
              </a:rPr>
              <a:t>SGP</a:t>
            </a:r>
            <a:r>
              <a:rPr lang="en-US" sz="2500" dirty="0">
                <a:ea typeface="Calibri" panose="020F0502020204030204" pitchFamily="34" charset="0"/>
                <a:cs typeface="Times New Roman" panose="02020603050405020304" pitchFamily="18" charset="0"/>
              </a:rPr>
              <a:t> projects and IP scenario in Nepal. </a:t>
            </a:r>
            <a:endParaRPr lang="en-US" sz="25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7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C65A7940E38E44934FC87CCE9CF1DD" ma:contentTypeVersion="13" ma:contentTypeDescription="Create a new document." ma:contentTypeScope="" ma:versionID="1645eb6b729f84ee064007d68115b934">
  <xsd:schema xmlns:xsd="http://www.w3.org/2001/XMLSchema" xmlns:xs="http://www.w3.org/2001/XMLSchema" xmlns:p="http://schemas.microsoft.com/office/2006/metadata/properties" xmlns:ns2="afffc41f-2ff4-426b-9570-769e87ff518f" xmlns:ns3="4d7ab6b2-9a3b-4747-9b34-dee4fd5486e8" targetNamespace="http://schemas.microsoft.com/office/2006/metadata/properties" ma:root="true" ma:fieldsID="e7e15f546cd2e4fd6d56b9d707cfacce" ns2:_="" ns3:_="">
    <xsd:import namespace="afffc41f-2ff4-426b-9570-769e87ff518f"/>
    <xsd:import namespace="4d7ab6b2-9a3b-4747-9b34-dee4fd5486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fc41f-2ff4-426b-9570-769e87ff51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ab6b2-9a3b-4747-9b34-dee4fd548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67CC0F-28B2-47CF-954F-BE03FF9DDE46}"/>
</file>

<file path=customXml/itemProps2.xml><?xml version="1.0" encoding="utf-8"?>
<ds:datastoreItem xmlns:ds="http://schemas.openxmlformats.org/officeDocument/2006/customXml" ds:itemID="{52A97F86-DE30-456A-A409-12E93AFEB198}"/>
</file>

<file path=customXml/itemProps3.xml><?xml version="1.0" encoding="utf-8"?>
<ds:datastoreItem xmlns:ds="http://schemas.openxmlformats.org/officeDocument/2006/customXml" ds:itemID="{BD65F5FD-952B-47BA-A489-9268C483EF55}"/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401</Words>
  <Application>Microsoft Office PowerPoint</Application>
  <PresentationFormat>Widescreen</PresentationFormat>
  <Paragraphs>48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Agency FB</vt:lpstr>
      <vt:lpstr>Arial</vt:lpstr>
      <vt:lpstr>Calibri</vt:lpstr>
      <vt:lpstr>Calibri Light</vt:lpstr>
      <vt:lpstr>Century Gothic</vt:lpstr>
      <vt:lpstr>Century Schoolbook</vt:lpstr>
      <vt:lpstr>Corbel</vt:lpstr>
      <vt:lpstr>Garamond</vt:lpstr>
      <vt:lpstr>Times New Roman</vt:lpstr>
      <vt:lpstr>Feathered</vt:lpstr>
      <vt:lpstr>Savon</vt:lpstr>
      <vt:lpstr>Retrospect</vt:lpstr>
      <vt:lpstr>Indigenous peoples’ fellow 2019-2020 </vt:lpstr>
      <vt:lpstr>Description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LEARNINGS</vt:lpstr>
      <vt:lpstr>FUTURE PLANS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</cp:revision>
  <dcterms:created xsi:type="dcterms:W3CDTF">2021-04-29T03:59:43Z</dcterms:created>
  <dcterms:modified xsi:type="dcterms:W3CDTF">2021-04-29T05:43:26Z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0x0101003DC65A7940E38E44934FC87CCE9CF1DD</vt:lpwstr>
  </property>
</Properties>
</file>